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4" d="100"/>
          <a:sy n="54" d="100"/>
        </p:scale>
        <p:origin x="504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915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838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620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551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34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766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350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325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290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620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929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DA45-0939-4202-A378-191CF782632F}" type="datetimeFigureOut">
              <a:rPr lang="ar-IQ" smtClean="0"/>
              <a:t>22/03/1443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7F4B-480F-4A50-8DCB-1BF6EF38B03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496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0" y="32407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كيف نستخدم المفتاح التصنيفي لبعض الهائمات النباتية</a:t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>أ.م.د. نعيم شند حمادي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6881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Thalassiosira</a:t>
            </a:r>
            <a:endParaRPr lang="en-US" sz="4000" i="1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13ب. </a:t>
            </a:r>
            <a:r>
              <a:rPr lang="ar-IQ" sz="4000" dirty="0">
                <a:cs typeface="+mj-cs"/>
              </a:rPr>
              <a:t>الخلايا ذات </a:t>
            </a:r>
            <a:r>
              <a:rPr lang="ar-IQ" sz="4000" dirty="0" smtClean="0">
                <a:cs typeface="+mj-cs"/>
              </a:rPr>
              <a:t>نقشتين على </a:t>
            </a:r>
            <a:r>
              <a:rPr lang="ar-IQ" sz="4000" dirty="0">
                <a:cs typeface="+mj-cs"/>
              </a:rPr>
              <a:t>جدار الخلية </a:t>
            </a:r>
            <a:r>
              <a:rPr lang="ar-IQ" sz="4000" dirty="0" smtClean="0">
                <a:cs typeface="+mj-cs"/>
              </a:rPr>
              <a:t>............ </a:t>
            </a:r>
            <a:r>
              <a:rPr lang="ar-IQ" sz="4000" dirty="0">
                <a:cs typeface="+mj-cs"/>
              </a:rPr>
              <a:t>الجنس </a:t>
            </a:r>
            <a:r>
              <a:rPr lang="ar-IQ" sz="4000" dirty="0" smtClean="0">
                <a:cs typeface="+mj-cs"/>
              </a:rPr>
              <a:t>سايكلوتيلا</a:t>
            </a: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Cyclotella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14أ. الخلايا تشكل مستعمرة من 4 – 8 خلية (أحيانا 2).......سينيدسمص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Senedesmus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0"/>
            <a:ext cx="1809750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0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7" y="2441108"/>
            <a:ext cx="2409825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0" y="2464920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719386" y="4691716"/>
            <a:ext cx="197167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4463" y="4927786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1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14ب. الخلايا تشكل خيط ....................................................... 15</a:t>
            </a:r>
          </a:p>
          <a:p>
            <a:pPr algn="r"/>
            <a:r>
              <a:rPr lang="ar-IQ" sz="4000" dirty="0" smtClean="0">
                <a:cs typeface="+mj-cs"/>
              </a:rPr>
              <a:t>15أ. الخيوط بنية ذهبية اللون .................................................. 16</a:t>
            </a:r>
          </a:p>
          <a:p>
            <a:pPr algn="r"/>
            <a:r>
              <a:rPr lang="ar-IQ" sz="4000" dirty="0" smtClean="0">
                <a:cs typeface="+mj-cs"/>
              </a:rPr>
              <a:t>15ب. الخيوط خضر مزرقة، أو حمراء أو بنية ............................ 17</a:t>
            </a:r>
          </a:p>
          <a:p>
            <a:pPr algn="r"/>
            <a:r>
              <a:rPr lang="ar-IQ" sz="4000" dirty="0" smtClean="0">
                <a:cs typeface="+mj-cs"/>
              </a:rPr>
              <a:t>16أ. الخيوط ذات أشواك داخلية تربط الخلايا ............ الجنس سكليتونيما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Skeletonema</a:t>
            </a:r>
            <a:endParaRPr lang="en-US" sz="4000" i="1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16ب. الخيوط ذات أشواك خارجية طويلة ............ </a:t>
            </a:r>
            <a:r>
              <a:rPr lang="ar-IQ" sz="4000" dirty="0">
                <a:cs typeface="+mj-cs"/>
              </a:rPr>
              <a:t>الجنس ك</a:t>
            </a:r>
            <a:r>
              <a:rPr lang="ar-IQ" sz="4000" dirty="0" smtClean="0">
                <a:cs typeface="+mj-cs"/>
              </a:rPr>
              <a:t>يتوسيروس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Chaetoceros</a:t>
            </a:r>
            <a:endParaRPr lang="en-US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76414" y="2524586"/>
            <a:ext cx="1924910" cy="1865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36942" y="2336848"/>
            <a:ext cx="1987507" cy="1987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99177" y="2097114"/>
            <a:ext cx="1847850" cy="2466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63" y="4942884"/>
            <a:ext cx="2466975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25" y="4961934"/>
            <a:ext cx="24669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087" y="4961934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17أ. الخيوط ملفوفة مثل النابض .......................... الجنس سبيرولينا</a:t>
            </a: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en-US" sz="4000" i="1" dirty="0" smtClean="0">
                <a:cs typeface="+mj-cs"/>
              </a:rPr>
              <a:t>Spirulina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17ب. الخيوط متكونة من خلايا مكدسة كعملات المعدنية.... أوسيلاتوريا</a:t>
            </a:r>
          </a:p>
          <a:p>
            <a:pPr algn="r"/>
            <a:endParaRPr lang="en-US" sz="4000" dirty="0" smtClean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Oscillatoria</a:t>
            </a:r>
            <a:endParaRPr lang="ar-IQ" sz="4000" i="1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17ج. الخيوط ذات خلايا شبيهة بالخرز وأكياس غير متجانسة ..... أنابينا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smtClean="0">
                <a:cs typeface="+mj-cs"/>
              </a:rPr>
              <a:t>Anabaena</a:t>
            </a:r>
            <a:endParaRPr lang="en-US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704848"/>
            <a:ext cx="2562225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4" y="666749"/>
            <a:ext cx="24669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029" y="666749"/>
            <a:ext cx="24669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903" y="3040675"/>
            <a:ext cx="1780229" cy="1271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303" y="3040675"/>
            <a:ext cx="2081212" cy="1264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686" y="3040675"/>
            <a:ext cx="1829920" cy="1283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969" y="5058874"/>
            <a:ext cx="2609850" cy="175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1" y="5063192"/>
            <a:ext cx="2543175" cy="18002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5558" y="505887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0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9400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6000" dirty="0" smtClean="0">
                <a:cs typeface="+mj-cs"/>
              </a:rPr>
              <a:t>المفتاح التصنيفي لأجناس الهائمات النباتية</a:t>
            </a:r>
          </a:p>
          <a:p>
            <a:pPr algn="r"/>
            <a:r>
              <a:rPr lang="ar-IQ" sz="4000" dirty="0" smtClean="0">
                <a:cs typeface="+mj-cs"/>
              </a:rPr>
              <a:t>1أ. الخلايا مفردة أو وحيدة ...................................... نذهب الى رقم 2</a:t>
            </a:r>
          </a:p>
          <a:p>
            <a:pPr algn="r"/>
            <a:r>
              <a:rPr lang="ar-IQ" sz="4000" dirty="0" smtClean="0">
                <a:cs typeface="+mj-cs"/>
              </a:rPr>
              <a:t>1ب. الخلايا تشكل مستعمرة أو خيط ........................ نذهب الى رقم 14</a:t>
            </a:r>
          </a:p>
          <a:p>
            <a:pPr algn="r"/>
            <a:r>
              <a:rPr lang="ar-IQ" sz="4000" dirty="0" smtClean="0">
                <a:cs typeface="+mj-cs"/>
              </a:rPr>
              <a:t>2أ. الخلايا تحتوي على أسواط ....................................................3</a:t>
            </a:r>
          </a:p>
          <a:p>
            <a:pPr algn="r"/>
            <a:r>
              <a:rPr lang="ar-IQ" sz="4000" dirty="0" smtClean="0">
                <a:cs typeface="+mj-cs"/>
              </a:rPr>
              <a:t>2ب. الخلايا بدون أسواط ...........................................................8</a:t>
            </a:r>
          </a:p>
          <a:p>
            <a:pPr algn="r"/>
            <a:r>
              <a:rPr lang="ar-IQ" sz="4000" dirty="0" smtClean="0">
                <a:cs typeface="+mj-cs"/>
              </a:rPr>
              <a:t>3أ. الخلايا فيها سوط واحد ........................................ الجنس يوغلينا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en-US" sz="4000" i="1" dirty="0" smtClean="0">
                <a:cs typeface="+mj-cs"/>
              </a:rPr>
              <a:t>Euglena</a:t>
            </a:r>
            <a:endParaRPr lang="ar-IQ" sz="4000" i="1" dirty="0" smtClean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42" y="3965257"/>
            <a:ext cx="4253115" cy="28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3ب. الخلايا فيها سوطين ........................................................... 4</a:t>
            </a:r>
          </a:p>
          <a:p>
            <a:pPr algn="r"/>
            <a:r>
              <a:rPr lang="ar-IQ" sz="4000" dirty="0" smtClean="0">
                <a:cs typeface="+mj-cs"/>
              </a:rPr>
              <a:t>3ج. الخلايا فيها أربعة أسواط ..................................الجنس تتراسيلمس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Tetraselmis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4أ. الخلايا لونها أخضر، وغالباً تكون كروية الشكل .......................... 7</a:t>
            </a:r>
          </a:p>
          <a:p>
            <a:pPr algn="r"/>
            <a:r>
              <a:rPr lang="ar-IQ" sz="4000" dirty="0" smtClean="0">
                <a:cs typeface="+mj-cs"/>
              </a:rPr>
              <a:t>4ب. الخلايا بنية اللون إذا كانت كروية، مع سلسلة مرتفعة .................. 5</a:t>
            </a:r>
          </a:p>
          <a:p>
            <a:pPr algn="r"/>
            <a:r>
              <a:rPr lang="ar-IQ" sz="4000" dirty="0" smtClean="0">
                <a:cs typeface="+mj-cs"/>
              </a:rPr>
              <a:t>5أ. الخلايا مسطحة على جانب واحد بسوط أو سوطين ........ كريبتوموناس</a:t>
            </a:r>
          </a:p>
          <a:p>
            <a:pPr algn="ctr"/>
            <a:r>
              <a:rPr lang="ar-IQ" sz="4000" dirty="0" smtClean="0">
                <a:cs typeface="+mj-cs"/>
              </a:rPr>
              <a:t>                                           </a:t>
            </a:r>
            <a:r>
              <a:rPr lang="en-US" sz="4000" i="1" dirty="0" err="1" smtClean="0">
                <a:cs typeface="+mj-cs"/>
              </a:rPr>
              <a:t>Cryptomonas</a:t>
            </a:r>
            <a:endParaRPr lang="en-US" sz="4000" i="1" dirty="0" smtClean="0">
              <a:cs typeface="+mj-cs"/>
            </a:endParaRPr>
          </a:p>
          <a:p>
            <a:pPr algn="ctr"/>
            <a:endParaRPr lang="en-US" sz="4000" i="1" dirty="0">
              <a:cs typeface="+mj-cs"/>
            </a:endParaRPr>
          </a:p>
          <a:p>
            <a:pPr algn="ctr"/>
            <a:endParaRPr lang="en-US" sz="4000" i="1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272" y="1195000"/>
            <a:ext cx="3082284" cy="2051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04" y="4891619"/>
            <a:ext cx="2809875" cy="1935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862" y="4924425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5ب. الخلايا كروية مع سوطين ......................... الجنس ايزوكرايسز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Isochrysis</a:t>
            </a:r>
            <a:endParaRPr lang="ar-IQ" sz="4000" i="1" dirty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5ج. خلايا ذات جدار خلوي مرئي (صفائح) .................................. 6</a:t>
            </a:r>
          </a:p>
          <a:p>
            <a:pPr algn="r"/>
            <a:r>
              <a:rPr lang="ar-IQ" sz="4000" dirty="0" smtClean="0">
                <a:cs typeface="+mj-cs"/>
              </a:rPr>
              <a:t>6أ. الخلايا غالبا كروية الشكل ................................. الجنس بريدينيوم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Peridinium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endParaRPr lang="en-US" sz="4000" dirty="0">
              <a:cs typeface="+mj-cs"/>
            </a:endParaRPr>
          </a:p>
          <a:p>
            <a:pPr algn="ctr"/>
            <a:endParaRPr lang="en-US" sz="4000" i="1" dirty="0" smtClean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21341" y="430079"/>
            <a:ext cx="2569644" cy="302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88" y="4297370"/>
            <a:ext cx="3653791" cy="25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1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6ب. الخلايا ذات أذرع ........................................ الجنس سيراشيوم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Ceratium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7أ. الخلايا بشكل رئيسي في المياه العذبة، كروية ..... الجنس كلاميدوموناس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Chlamydomonas</a:t>
            </a:r>
            <a:endParaRPr lang="ar-IQ" sz="4000" i="1" dirty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endParaRPr lang="en-US" sz="4000" dirty="0">
              <a:cs typeface="+mj-cs"/>
            </a:endParaRPr>
          </a:p>
          <a:p>
            <a:pPr algn="ctr"/>
            <a:endParaRPr lang="en-US" sz="4000" i="1" dirty="0" smtClean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207" y="616267"/>
            <a:ext cx="2805113" cy="2521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95" y="3898444"/>
            <a:ext cx="6753225" cy="29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9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216"/>
            <a:ext cx="12192000" cy="80945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7ب. خلايا بحرية بشكل رئيسي، مستطيلة الى حد ما ......... الجنس دوناللا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Dunaliella</a:t>
            </a:r>
            <a:endParaRPr lang="ar-IQ" sz="4000" i="1" dirty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8أ. خلايا حمراء، بنية أو ذهبية اللون ......................................... 12</a:t>
            </a:r>
          </a:p>
          <a:p>
            <a:pPr algn="r"/>
            <a:r>
              <a:rPr lang="ar-IQ" sz="4000" dirty="0" smtClean="0">
                <a:cs typeface="+mj-cs"/>
              </a:rPr>
              <a:t>8ب. خلايا خضراء اللون ....................................................... 9</a:t>
            </a:r>
          </a:p>
          <a:p>
            <a:pPr algn="r"/>
            <a:r>
              <a:rPr lang="ar-IQ" sz="4000" dirty="0" smtClean="0">
                <a:cs typeface="+mj-cs"/>
              </a:rPr>
              <a:t>9أ. خلايا كروية الشكل .......................................................... 10</a:t>
            </a:r>
          </a:p>
          <a:p>
            <a:pPr algn="r"/>
            <a:r>
              <a:rPr lang="ar-IQ" sz="4000" dirty="0" smtClean="0">
                <a:cs typeface="+mj-cs"/>
              </a:rPr>
              <a:t>9ب. الخلايا رمحية الشكل ............................ الجنس انكسترودسمص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Ankistrodesmus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endParaRPr lang="en-US" sz="4000" dirty="0">
              <a:cs typeface="+mj-cs"/>
            </a:endParaRPr>
          </a:p>
          <a:p>
            <a:pPr algn="ctr"/>
            <a:endParaRPr lang="en-US" sz="4000" i="1" dirty="0" smtClean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02" y="737235"/>
            <a:ext cx="2124075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02" y="5095875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4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216"/>
            <a:ext cx="12192000" cy="80945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9ج. الخلايا بيضوية الشكل ................................ الجنس البسويدون</a:t>
            </a:r>
          </a:p>
          <a:p>
            <a:pPr algn="r"/>
            <a:endParaRPr lang="en-US" sz="4000" i="1" dirty="0" smtClean="0">
              <a:cs typeface="+mj-cs"/>
            </a:endParaRPr>
          </a:p>
          <a:p>
            <a:pPr algn="r"/>
            <a:endParaRPr lang="ar-IQ" sz="4000" i="1" dirty="0" smtClean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Ellipsoidon</a:t>
            </a:r>
            <a:endParaRPr lang="ar-IQ" sz="4000" i="1" dirty="0" smtClean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9د. الخلايا هلالية الشكل ....................................الجنس سليناسترم</a:t>
            </a:r>
            <a:endParaRPr lang="en-US" sz="4000" dirty="0" smtClean="0">
              <a:cs typeface="+mj-cs"/>
            </a:endParaRPr>
          </a:p>
          <a:p>
            <a:pPr algn="r"/>
            <a:endParaRPr lang="en-US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Selenastrum</a:t>
            </a:r>
            <a:endParaRPr lang="en-US" sz="4000" i="1" dirty="0" smtClean="0">
              <a:cs typeface="+mj-cs"/>
            </a:endParaRPr>
          </a:p>
          <a:p>
            <a:pPr algn="r"/>
            <a:endParaRPr lang="en-US" sz="4000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10أ. الخلايا صغيرة، البلاستيدات مرئية على شكل حدوة الحصان .... 11</a:t>
            </a:r>
          </a:p>
          <a:p>
            <a:pPr algn="r"/>
            <a:r>
              <a:rPr lang="ar-IQ" sz="4000" dirty="0" smtClean="0">
                <a:cs typeface="+mj-cs"/>
              </a:rPr>
              <a:t>10ب. الخلايا كبيرة، حبيبية المظهر .......................... الجنس كلوريلا 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endParaRPr lang="en-US" sz="4000" dirty="0">
              <a:cs typeface="+mj-cs"/>
            </a:endParaRPr>
          </a:p>
          <a:p>
            <a:pPr algn="ctr"/>
            <a:endParaRPr lang="en-US" sz="4000" i="1" dirty="0" smtClean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3253708"/>
            <a:ext cx="278130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199921"/>
            <a:ext cx="26289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087" y="782382"/>
            <a:ext cx="1742373" cy="17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en-US" sz="4000" i="1" dirty="0" smtClean="0">
                <a:cs typeface="+mj-cs"/>
              </a:rPr>
              <a:t>Chlorella</a:t>
            </a:r>
            <a:endParaRPr lang="ar-IQ" sz="4000" i="1" dirty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11أ. الخلايا فيها كلوروفيل أ و ب ....................... الجنس نانوكلورس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Nannochloris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11ب. الخلايا فيها فقط كلوروفيل أ .................. الجنس نانوكلوروبسس</a:t>
            </a:r>
            <a:endParaRPr lang="ar-IQ" sz="4000" dirty="0">
              <a:cs typeface="+mj-cs"/>
            </a:endParaRPr>
          </a:p>
          <a:p>
            <a:pPr algn="r"/>
            <a:endParaRPr lang="ar-IQ" sz="4000" i="1" dirty="0" smtClean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Nannochloropsis</a:t>
            </a:r>
            <a:endParaRPr lang="en-US" sz="4000" i="1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47" y="4829733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7" y="986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110" y="-17785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47" y="2374254"/>
            <a:ext cx="2381250" cy="192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512" y="237425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4000" dirty="0" smtClean="0">
                <a:cs typeface="+mj-cs"/>
              </a:rPr>
              <a:t>12أ. الخلايا كروية, ضاربة الى الحمرة في اللون ............ بورفيريديوم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Porphyridium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12ب. الخلايا مستطيلة (زورقية الشكل) ............... الجنس فايوداكتيلام</a:t>
            </a: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en-US" sz="4000" i="1" dirty="0" err="1" smtClean="0">
                <a:cs typeface="+mj-cs"/>
              </a:rPr>
              <a:t>Phaeodactylum</a:t>
            </a:r>
            <a:endParaRPr lang="ar-IQ" sz="4000" i="1" dirty="0" smtClean="0">
              <a:cs typeface="+mj-cs"/>
            </a:endParaRPr>
          </a:p>
          <a:p>
            <a:pPr algn="r"/>
            <a:endParaRPr lang="ar-IQ" sz="4000" dirty="0" smtClean="0">
              <a:cs typeface="+mj-cs"/>
            </a:endParaRPr>
          </a:p>
          <a:p>
            <a:pPr algn="r"/>
            <a:endParaRPr lang="ar-IQ" sz="4000" dirty="0">
              <a:cs typeface="+mj-cs"/>
            </a:endParaRPr>
          </a:p>
          <a:p>
            <a:pPr algn="r"/>
            <a:r>
              <a:rPr lang="ar-IQ" sz="4000" dirty="0" smtClean="0">
                <a:cs typeface="+mj-cs"/>
              </a:rPr>
              <a:t>12ج. الخلايا مستديرة أو مربعة الشكل ......................................13</a:t>
            </a:r>
          </a:p>
          <a:p>
            <a:pPr algn="r"/>
            <a:r>
              <a:rPr lang="ar-IQ" sz="4000" dirty="0" smtClean="0">
                <a:cs typeface="+mj-cs"/>
              </a:rPr>
              <a:t>13أ. الخلايا ذات نقشة واحدة على جدار الخلية ...... الجنس ثالاسيوسيرا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719138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38" y="719138"/>
            <a:ext cx="2138361" cy="1871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61" y="3274546"/>
            <a:ext cx="2200275" cy="2076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230" y="32412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446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كيف نستخدم المفتاح التصنيفي لبعض الهائمات النباتية    أ.م.د. نعيم شند حمادي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نستخدم المفتاح التصنيفي للهائمات النباتية    أ.م.د. نعيم شند حمادي</dc:title>
  <dc:creator>Reviewer1</dc:creator>
  <cp:lastModifiedBy>Reviewer1</cp:lastModifiedBy>
  <cp:revision>35</cp:revision>
  <dcterms:created xsi:type="dcterms:W3CDTF">2021-02-26T18:30:55Z</dcterms:created>
  <dcterms:modified xsi:type="dcterms:W3CDTF">2021-10-28T07:06:21Z</dcterms:modified>
</cp:coreProperties>
</file>